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1857388"/>
          </a:xfrm>
        </p:spPr>
        <p:txBody>
          <a:bodyPr/>
          <a:lstStyle/>
          <a:p>
            <a:r>
              <a:rPr lang="ru-RU" dirty="0" smtClean="0"/>
              <a:t>Оповещение населения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8143932" cy="1285884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И ИНФОРМИРОВАНИЕ НАСЕЛЕНИЯ</a:t>
            </a:r>
            <a:endParaRPr lang="ru-RU" sz="4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Сигнал </a:t>
            </a:r>
            <a:br>
              <a:rPr lang="ru-RU" dirty="0" smtClean="0"/>
            </a:br>
            <a:r>
              <a:rPr lang="ru-RU" dirty="0" smtClean="0"/>
              <a:t>«радиационная опасность»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00372"/>
            <a:ext cx="3520440" cy="3324228"/>
          </a:xfrm>
        </p:spPr>
        <p:txBody>
          <a:bodyPr anchor="t"/>
          <a:lstStyle/>
          <a:p>
            <a:pPr algn="just"/>
            <a:r>
              <a:rPr lang="ru-RU" dirty="0" smtClean="0"/>
              <a:t>Передается  речевым сообщением об угрозе радиоактивного заражения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000372"/>
            <a:ext cx="3520440" cy="3324228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ru-RU" dirty="0" smtClean="0"/>
              <a:t>Необходимо надеть респиратор , </a:t>
            </a:r>
            <a:r>
              <a:rPr lang="ru-RU" dirty="0" err="1" smtClean="0"/>
              <a:t>противопылевую</a:t>
            </a:r>
            <a:r>
              <a:rPr lang="ru-RU" dirty="0" smtClean="0"/>
              <a:t> тканевую маску или ватно-марлевую повязку, а при их отсутствии -противогаз, взять подготовленный запас продуктов, индивидуальные средства медицинской защиты, предметы первой необходимости и уйти в убежище, противорадиационное или простейшее укрытие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574152"/>
          </a:xfrm>
        </p:spPr>
        <p:txBody>
          <a:bodyPr/>
          <a:lstStyle/>
          <a:p>
            <a:r>
              <a:rPr lang="ru-RU" dirty="0" smtClean="0"/>
              <a:t>Способ передачи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217094"/>
          </a:xfrm>
        </p:spPr>
        <p:txBody>
          <a:bodyPr/>
          <a:lstStyle/>
          <a:p>
            <a:r>
              <a:rPr lang="ru-RU" dirty="0" smtClean="0"/>
              <a:t>Действия после получения сигнала оповещения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500042"/>
            <a:ext cx="6286544" cy="1571636"/>
          </a:xfrm>
        </p:spPr>
        <p:txBody>
          <a:bodyPr/>
          <a:lstStyle/>
          <a:p>
            <a:pPr algn="just"/>
            <a:r>
              <a:rPr lang="ru-RU" sz="3200" dirty="0" smtClean="0"/>
              <a:t>ОПОВЕЩЕНИЕ НАСЕЛЕНИЯ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286124"/>
            <a:ext cx="5754608" cy="214314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Оповещение населения - экстренное доведение до руководящего состава и населения сигналов оповещения и оперативной информации о возникновении ЧС и о непосредственной возникшей опасности нападения противника, которая проводится с целью их подготовки к действиям в этих условиях, недопущения при этом паники и беспорядков, обеспечения возможности граждан выполнять действия по самозащите    от возникновения вредных факторов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571480"/>
            <a:ext cx="5819780" cy="1143008"/>
          </a:xfrm>
        </p:spPr>
        <p:txBody>
          <a:bodyPr/>
          <a:lstStyle/>
          <a:p>
            <a:r>
              <a:rPr lang="ru-RU" dirty="0" smtClean="0"/>
              <a:t>Информирование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857364"/>
            <a:ext cx="5114778" cy="278374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Информирование населения - доведение до населения в процессе повседневной жизнедеятельности информации о мероприятиях по обеспечению безопасности при угрозе возникновения, возникновении ЧС  и о непосредственной возникшей опасности нападения противника, принимаемых мерах, приемах и способах защиты от воздействия вредных факторов с широким применением СМИ. Информирование населения должно носить достоверный и объективный характер, исключающих искажение, распространение домыслов, ложных слухов и возникновения паники у населения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2868168"/>
          </a:xfrm>
        </p:spPr>
        <p:txBody>
          <a:bodyPr anchor="t"/>
          <a:lstStyle/>
          <a:p>
            <a:pPr algn="just"/>
            <a:r>
              <a:rPr lang="ru-RU" sz="4000" dirty="0" smtClean="0"/>
              <a:t>Единый сигнал</a:t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«внимание всем»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3539864"/>
            <a:ext cx="5611732" cy="1101248"/>
          </a:xfrm>
        </p:spPr>
        <p:txBody>
          <a:bodyPr/>
          <a:lstStyle/>
          <a:p>
            <a:pPr algn="just"/>
            <a:r>
              <a:rPr lang="ru-RU" dirty="0" smtClean="0"/>
              <a:t>Действует в системе го с 02.01.1989 года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33400"/>
            <a:ext cx="6286544" cy="2868168"/>
          </a:xfrm>
        </p:spPr>
        <p:txBody>
          <a:bodyPr anchor="t"/>
          <a:lstStyle/>
          <a:p>
            <a:pPr algn="ctr"/>
            <a:r>
              <a:rPr lang="ru-RU" dirty="0" smtClean="0"/>
              <a:t>Сигнал </a:t>
            </a:r>
            <a:br>
              <a:rPr lang="ru-RU" dirty="0" smtClean="0"/>
            </a:br>
            <a:r>
              <a:rPr lang="ru-RU" dirty="0" smtClean="0"/>
              <a:t>«внимание всем»</a:t>
            </a:r>
            <a:br>
              <a:rPr lang="ru-RU" dirty="0" smtClean="0"/>
            </a:br>
            <a:r>
              <a:rPr lang="ru-RU" dirty="0" smtClean="0"/>
              <a:t>используется: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Tx/>
              <a:buChar char="-"/>
            </a:pPr>
            <a:r>
              <a:rPr lang="ru-RU" sz="2800" dirty="0" smtClean="0"/>
              <a:t>-ЧС военного характера;</a:t>
            </a:r>
          </a:p>
          <a:p>
            <a:pPr algn="just">
              <a:buFontTx/>
              <a:buChar char="-"/>
            </a:pPr>
            <a:endParaRPr lang="ru-RU" dirty="0" smtClean="0"/>
          </a:p>
          <a:p>
            <a:pPr algn="just">
              <a:buFontTx/>
              <a:buChar char="-"/>
            </a:pPr>
            <a:r>
              <a:rPr lang="ru-RU" sz="2800" dirty="0" smtClean="0"/>
              <a:t>-ЧС природного и техногенного характера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Предупредительный сигнал «внимание всем!»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3143248"/>
            <a:ext cx="3520440" cy="3243282"/>
          </a:xfrm>
        </p:spPr>
        <p:txBody>
          <a:bodyPr anchor="t"/>
          <a:lstStyle/>
          <a:p>
            <a:pPr algn="just"/>
            <a:r>
              <a:rPr lang="ru-RU" dirty="0" smtClean="0"/>
              <a:t>Прерывистое  звучание сирен, производственных гудков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143248"/>
            <a:ext cx="3520440" cy="3181352"/>
          </a:xfrm>
        </p:spPr>
        <p:txBody>
          <a:bodyPr anchor="t"/>
          <a:lstStyle/>
          <a:p>
            <a:pPr algn="just"/>
            <a:r>
              <a:rPr lang="ru-RU" dirty="0" smtClean="0"/>
              <a:t>Включить  радиотрансляционные, радио- и телевизионные приемники и послушать экстренное сообщение о возникновении чрезвычайных ситуаций и быть готовым к выполнению указаний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574152"/>
          </a:xfrm>
        </p:spPr>
        <p:txBody>
          <a:bodyPr/>
          <a:lstStyle/>
          <a:p>
            <a:r>
              <a:rPr lang="ru-RU" dirty="0" smtClean="0"/>
              <a:t>Способ передачи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288532"/>
          </a:xfrm>
        </p:spPr>
        <p:txBody>
          <a:bodyPr/>
          <a:lstStyle/>
          <a:p>
            <a:r>
              <a:rPr lang="ru-RU" dirty="0" smtClean="0"/>
              <a:t>Действия после получения сигнала оповещения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Сигнал «воздушная тревога»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143248"/>
            <a:ext cx="3520440" cy="3181352"/>
          </a:xfrm>
        </p:spPr>
        <p:txBody>
          <a:bodyPr anchor="t"/>
          <a:lstStyle/>
          <a:p>
            <a:pPr algn="just"/>
            <a:r>
              <a:rPr lang="ru-RU" dirty="0" smtClean="0"/>
              <a:t>Передается речевым  сообщением по всем каналам теле- и радиовещания после подачи предупредительного сигнала «ВНИМАНИЕ ВСЕМ»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143248"/>
            <a:ext cx="3520440" cy="3181352"/>
          </a:xfrm>
        </p:spPr>
        <p:txBody>
          <a:bodyPr anchor="t">
            <a:normAutofit fontScale="92500" lnSpcReduction="10000"/>
          </a:bodyPr>
          <a:lstStyle/>
          <a:p>
            <a:pPr algn="just"/>
            <a:r>
              <a:rPr lang="ru-RU" dirty="0" smtClean="0"/>
              <a:t>По </a:t>
            </a:r>
            <a:r>
              <a:rPr lang="ru-RU" sz="1600" dirty="0" smtClean="0"/>
              <a:t>этому сигналу объекты прекращают работу, транспорт останавливается и все население укрывается в защитных сооружениях. Рабочие и служащие прекращают работу в соответствии с установленной инструкцией и указаниями администрации, исключающими возникновение аварий. Там, где невозможно остановить  производство, остаются дежурные, для которых строятся индивидуальные убежища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1217094"/>
          </a:xfrm>
        </p:spPr>
        <p:txBody>
          <a:bodyPr/>
          <a:lstStyle/>
          <a:p>
            <a:r>
              <a:rPr lang="ru-RU" dirty="0" smtClean="0"/>
              <a:t>Способ передачи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217094"/>
          </a:xfrm>
        </p:spPr>
        <p:txBody>
          <a:bodyPr/>
          <a:lstStyle/>
          <a:p>
            <a:r>
              <a:rPr lang="ru-RU" dirty="0" smtClean="0"/>
              <a:t>Действия после получения сигнала оповещения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Сигнал</a:t>
            </a:r>
            <a:br>
              <a:rPr lang="ru-RU" dirty="0" smtClean="0"/>
            </a:br>
            <a:r>
              <a:rPr lang="ru-RU" dirty="0" smtClean="0"/>
              <a:t> «отбой воздушной тревоги»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71810"/>
            <a:ext cx="3520440" cy="3252790"/>
          </a:xfrm>
        </p:spPr>
        <p:txBody>
          <a:bodyPr anchor="t"/>
          <a:lstStyle/>
          <a:p>
            <a:pPr algn="just"/>
            <a:r>
              <a:rPr lang="ru-RU" dirty="0" smtClean="0"/>
              <a:t>Передается речевым сообщением о миновании воздушной опасности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071810"/>
            <a:ext cx="3520440" cy="3252790"/>
          </a:xfrm>
        </p:spPr>
        <p:txBody>
          <a:bodyPr anchor="t"/>
          <a:lstStyle/>
          <a:p>
            <a:pPr algn="just"/>
            <a:r>
              <a:rPr lang="ru-RU" dirty="0" smtClean="0"/>
              <a:t>Покинуть защитное сооружение с разрешения местных органов, после доведения сведений о порядке поведения на местности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1074218"/>
          </a:xfrm>
        </p:spPr>
        <p:txBody>
          <a:bodyPr/>
          <a:lstStyle/>
          <a:p>
            <a:r>
              <a:rPr lang="ru-RU" dirty="0" smtClean="0"/>
              <a:t>Способ передачи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217094"/>
          </a:xfrm>
        </p:spPr>
        <p:txBody>
          <a:bodyPr/>
          <a:lstStyle/>
          <a:p>
            <a:r>
              <a:rPr lang="ru-RU" dirty="0" smtClean="0"/>
              <a:t>Действия после получения сигнала оповещения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Сигнал «химическая тревога»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071810"/>
            <a:ext cx="3520440" cy="3252790"/>
          </a:xfrm>
        </p:spPr>
        <p:txBody>
          <a:bodyPr anchor="t"/>
          <a:lstStyle/>
          <a:p>
            <a:pPr algn="just"/>
            <a:r>
              <a:rPr lang="ru-RU" dirty="0" smtClean="0"/>
              <a:t>Подается при угрозе или непосредственном обнаружении химического или бактериологического нападения (заражения)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3071810"/>
            <a:ext cx="3520440" cy="325279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400" dirty="0" smtClean="0"/>
              <a:t>Необходимо быстро надеть противогаз, а в случае  необходимости-средства защиты кожи и при первой же возможности укрыться в защитном сооружении. Если защитного сооружения поблизости не оказалось, от поражения  аэрозолями отравляющих веществ и бактериальных средств можно укрыться в жилых, производственных или подсобных помещениях </a:t>
            </a:r>
          </a:p>
          <a:p>
            <a:pPr algn="just"/>
            <a:r>
              <a:rPr lang="ru-RU" sz="1400" dirty="0" smtClean="0"/>
              <a:t>Необходимо строго выполнять  распоряжения органов ГО. О миновании опасности  сообщат  по тем же канал связи, что и сигнал оповещения</a:t>
            </a:r>
            <a:endParaRPr lang="ru-RU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1002780"/>
          </a:xfrm>
        </p:spPr>
        <p:txBody>
          <a:bodyPr/>
          <a:lstStyle/>
          <a:p>
            <a:r>
              <a:rPr lang="ru-RU" dirty="0" smtClean="0"/>
              <a:t>Способ передачи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1288532"/>
          </a:xfrm>
        </p:spPr>
        <p:txBody>
          <a:bodyPr/>
          <a:lstStyle/>
          <a:p>
            <a:r>
              <a:rPr lang="ru-RU" dirty="0" smtClean="0"/>
              <a:t>Действия после получения сигнала оповещения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449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Оповещение населения</vt:lpstr>
      <vt:lpstr>ОПОВЕЩЕНИЕ НАСЕЛЕНИЯ</vt:lpstr>
      <vt:lpstr>Информирование</vt:lpstr>
      <vt:lpstr>Единый сигнал  «внимание всем»</vt:lpstr>
      <vt:lpstr>Сигнал  «внимание всем» используется:</vt:lpstr>
      <vt:lpstr>Предупредительный сигнал «внимание всем!»</vt:lpstr>
      <vt:lpstr>Сигнал «воздушная тревога»</vt:lpstr>
      <vt:lpstr>Сигнал  «отбой воздушной тревоги»</vt:lpstr>
      <vt:lpstr>Сигнал «химическая тревога»</vt:lpstr>
      <vt:lpstr>Сигнал  «радиационная опасность»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Оповещение населения</dc:title>
  <dc:creator>Наталья Радченко</dc:creator>
  <cp:lastModifiedBy>myasnikov_a</cp:lastModifiedBy>
  <cp:revision>17</cp:revision>
  <dcterms:created xsi:type="dcterms:W3CDTF">2018-10-04T11:16:52Z</dcterms:created>
  <dcterms:modified xsi:type="dcterms:W3CDTF">2019-06-05T07:02:12Z</dcterms:modified>
</cp:coreProperties>
</file>